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FF099-8EB6-472E-9662-E30FFABBED8D}" type="datetimeFigureOut">
              <a:rPr lang="en-IN" smtClean="0"/>
              <a:t>20-03-2019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03964-F012-46E3-81FF-7589E91C2BCB}" type="slidenum">
              <a:rPr lang="en-IN" smtClean="0"/>
              <a:t>‹#›</a:t>
            </a:fld>
            <a:endParaRPr lang="en-IN"/>
          </a:p>
        </p:txBody>
      </p:sp>
    </p:spTree>
    <p:extLst>
      <p:ext uri="{BB962C8B-B14F-4D97-AF65-F5344CB8AC3E}">
        <p14:creationId xmlns:p14="http://schemas.microsoft.com/office/powerpoint/2010/main" val="3991539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FA936-55E2-45D5-879E-C85066EA8F53}" type="slidenum">
              <a:rPr lang="en-US"/>
              <a:pPr/>
              <a:t>10</a:t>
            </a:fld>
            <a:endParaRPr lang="en-US"/>
          </a:p>
        </p:txBody>
      </p:sp>
      <p:sp>
        <p:nvSpPr>
          <p:cNvPr id="599042" name="Rectangle 2"/>
          <p:cNvSpPr>
            <a:spLocks noRo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4A48F-CC5A-4423-BE6D-9F8F122CCBF0}" type="slidenum">
              <a:rPr lang="en-US"/>
              <a:pPr/>
              <a:t>11</a:t>
            </a:fld>
            <a:endParaRPr lang="en-US"/>
          </a:p>
        </p:txBody>
      </p:sp>
      <p:sp>
        <p:nvSpPr>
          <p:cNvPr id="695298" name="Rectangle 2"/>
          <p:cNvSpPr>
            <a:spLocks noRo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F0FEB-BBC7-4051-8912-3DF52999A35A}" type="slidenum">
              <a:rPr lang="en-US"/>
              <a:pPr/>
              <a:t>12</a:t>
            </a:fld>
            <a:endParaRPr lang="en-US"/>
          </a:p>
        </p:txBody>
      </p:sp>
      <p:sp>
        <p:nvSpPr>
          <p:cNvPr id="697346" name="Rectangle 2"/>
          <p:cNvSpPr>
            <a:spLocks noRo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B2B9D-CA0A-48A6-B4E4-F1817859A535}" type="slidenum">
              <a:rPr lang="en-US"/>
              <a:pPr/>
              <a:t>13</a:t>
            </a:fld>
            <a:endParaRPr lang="en-US"/>
          </a:p>
        </p:txBody>
      </p:sp>
      <p:sp>
        <p:nvSpPr>
          <p:cNvPr id="601090" name="Rectangle 2"/>
          <p:cNvSpPr>
            <a:spLocks noRo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CAC72-D78D-4B1F-9FBB-312FB291EC09}" type="slidenum">
              <a:rPr lang="en-US"/>
              <a:pPr/>
              <a:t>14</a:t>
            </a:fld>
            <a:endParaRPr lang="en-US"/>
          </a:p>
        </p:txBody>
      </p:sp>
      <p:sp>
        <p:nvSpPr>
          <p:cNvPr id="629762" name="Rectangle 2"/>
          <p:cNvSpPr>
            <a:spLocks noRo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DD96DB-1082-4187-A6BD-005F979D61E2}" type="slidenum">
              <a:rPr lang="en-US"/>
              <a:pPr/>
              <a:t>15</a:t>
            </a:fld>
            <a:endParaRPr lang="en-US"/>
          </a:p>
        </p:txBody>
      </p:sp>
      <p:sp>
        <p:nvSpPr>
          <p:cNvPr id="699394" name="Rectangle 2"/>
          <p:cNvSpPr>
            <a:spLocks noRo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2FD01-A78A-4315-BC66-EA17CD341BFC}" type="slidenum">
              <a:rPr lang="en-US"/>
              <a:pPr/>
              <a:t>16</a:t>
            </a:fld>
            <a:endParaRPr lang="en-US"/>
          </a:p>
        </p:txBody>
      </p:sp>
      <p:sp>
        <p:nvSpPr>
          <p:cNvPr id="603138" name="Rectangle 2"/>
          <p:cNvSpPr>
            <a:spLocks noRo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12F69E-1350-4219-B55C-13A2CA359B29}" type="slidenum">
              <a:rPr lang="en-US"/>
              <a:pPr/>
              <a:t>17</a:t>
            </a:fld>
            <a:endParaRPr lang="en-US"/>
          </a:p>
        </p:txBody>
      </p:sp>
      <p:sp>
        <p:nvSpPr>
          <p:cNvPr id="717826" name="Rectangle 2"/>
          <p:cNvSpPr>
            <a:spLocks noRo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7E06FB-734C-4221-8CD3-2CE24F8256F4}" type="slidenum">
              <a:rPr lang="en-US"/>
              <a:pPr/>
              <a:t>18</a:t>
            </a:fld>
            <a:endParaRPr lang="en-US"/>
          </a:p>
        </p:txBody>
      </p:sp>
      <p:sp>
        <p:nvSpPr>
          <p:cNvPr id="701442" name="Rectangle 2"/>
          <p:cNvSpPr>
            <a:spLocks noRo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03676C-CD71-4A3D-9A13-BF23384D5B95}" type="datetimeFigureOut">
              <a:rPr lang="en-IN" smtClean="0"/>
              <a:t>20-03-2019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7807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03676C-CD71-4A3D-9A13-BF23384D5B95}" type="datetimeFigureOut">
              <a:rPr lang="en-IN" smtClean="0"/>
              <a:t>20-03-2019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377976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03676C-CD71-4A3D-9A13-BF23384D5B95}" type="datetimeFigureOut">
              <a:rPr lang="en-IN" smtClean="0"/>
              <a:t>20-03-2019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56505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03676C-CD71-4A3D-9A13-BF23384D5B95}" type="datetimeFigureOut">
              <a:rPr lang="en-IN" smtClean="0"/>
              <a:t>20-03-2019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255094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3676C-CD71-4A3D-9A13-BF23384D5B95}" type="datetimeFigureOut">
              <a:rPr lang="en-IN" smtClean="0"/>
              <a:t>20-03-2019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403473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703676C-CD71-4A3D-9A13-BF23384D5B95}" type="datetimeFigureOut">
              <a:rPr lang="en-IN" smtClean="0"/>
              <a:t>20-03-2019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345007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703676C-CD71-4A3D-9A13-BF23384D5B95}" type="datetimeFigureOut">
              <a:rPr lang="en-IN" smtClean="0"/>
              <a:t>20-03-2019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24283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03676C-CD71-4A3D-9A13-BF23384D5B95}" type="datetimeFigureOut">
              <a:rPr lang="en-IN" smtClean="0"/>
              <a:t>20-03-2019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363367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3676C-CD71-4A3D-9A13-BF23384D5B95}" type="datetimeFigureOut">
              <a:rPr lang="en-IN" smtClean="0"/>
              <a:t>20-03-2019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26857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3676C-CD71-4A3D-9A13-BF23384D5B95}" type="datetimeFigureOut">
              <a:rPr lang="en-IN" smtClean="0"/>
              <a:t>20-03-2019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1337400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3676C-CD71-4A3D-9A13-BF23384D5B95}" type="datetimeFigureOut">
              <a:rPr lang="en-IN" smtClean="0"/>
              <a:t>20-03-2019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5450DB-84FB-47D3-9491-EE67EC0C4F84}" type="slidenum">
              <a:rPr lang="en-IN" smtClean="0"/>
              <a:t>‹#›</a:t>
            </a:fld>
            <a:endParaRPr lang="en-IN"/>
          </a:p>
        </p:txBody>
      </p:sp>
    </p:spTree>
    <p:extLst>
      <p:ext uri="{BB962C8B-B14F-4D97-AF65-F5344CB8AC3E}">
        <p14:creationId xmlns:p14="http://schemas.microsoft.com/office/powerpoint/2010/main" val="3469273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3676C-CD71-4A3D-9A13-BF23384D5B95}" type="datetimeFigureOut">
              <a:rPr lang="en-IN" smtClean="0"/>
              <a:t>20-03-2019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450DB-84FB-47D3-9491-EE67EC0C4F84}" type="slidenum">
              <a:rPr lang="en-IN" smtClean="0"/>
              <a:t>‹#›</a:t>
            </a:fld>
            <a:endParaRPr lang="en-IN"/>
          </a:p>
        </p:txBody>
      </p:sp>
    </p:spTree>
    <p:extLst>
      <p:ext uri="{BB962C8B-B14F-4D97-AF65-F5344CB8AC3E}">
        <p14:creationId xmlns:p14="http://schemas.microsoft.com/office/powerpoint/2010/main" val="148744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folHlink"/>
                </a:solidFill>
                <a:latin typeface="Times" pitchFamily="18" charset="0"/>
              </a:rPr>
              <a:t>The OSI Model and the TCP/IP Protocol Suite</a:t>
            </a:r>
            <a:br>
              <a:rPr lang="en-US" dirty="0" smtClean="0">
                <a:solidFill>
                  <a:schemeClr val="folHlink"/>
                </a:solidFill>
                <a:latin typeface="Times" pitchFamily="18" charset="0"/>
              </a:rPr>
            </a:br>
            <a:endParaRPr lang="en-IN" dirty="0"/>
          </a:p>
        </p:txBody>
      </p:sp>
      <p:sp>
        <p:nvSpPr>
          <p:cNvPr id="4" name="Subtitle 2"/>
          <p:cNvSpPr>
            <a:spLocks noGrp="1"/>
          </p:cNvSpPr>
          <p:nvPr>
            <p:ph type="subTitle" idx="1"/>
          </p:nvPr>
        </p:nvSpPr>
        <p:spPr>
          <a:xfrm>
            <a:off x="1371600" y="3886200"/>
            <a:ext cx="6400800" cy="1752600"/>
          </a:xfrm>
        </p:spPr>
        <p:txBody>
          <a:bodyPr>
            <a:normAutofit lnSpcReduction="10000"/>
          </a:bodyPr>
          <a:lstStyle/>
          <a:p>
            <a:r>
              <a:rPr lang="en-IN" sz="2500" dirty="0" smtClean="0"/>
              <a:t>By </a:t>
            </a:r>
          </a:p>
          <a:p>
            <a:r>
              <a:rPr lang="en-IN" sz="2500" dirty="0" smtClean="0"/>
              <a:t>Prakash G </a:t>
            </a:r>
            <a:r>
              <a:rPr lang="en-IN" sz="2500" dirty="0" err="1" smtClean="0"/>
              <a:t>Asnani</a:t>
            </a:r>
            <a:endParaRPr lang="en-IN" sz="2500" dirty="0" smtClean="0"/>
          </a:p>
          <a:p>
            <a:r>
              <a:rPr lang="en-IN" sz="2500" dirty="0" smtClean="0"/>
              <a:t>Assistant Professor Computer Science</a:t>
            </a:r>
          </a:p>
          <a:p>
            <a:r>
              <a:rPr lang="en-IN" sz="2500" dirty="0" smtClean="0"/>
              <a:t>Government Science College </a:t>
            </a:r>
            <a:r>
              <a:rPr lang="en-IN" sz="2500" dirty="0" err="1" smtClean="0"/>
              <a:t>Chikhli</a:t>
            </a:r>
            <a:endParaRPr lang="en-IN" sz="2500" dirty="0" smtClean="0"/>
          </a:p>
          <a:p>
            <a:endParaRPr lang="en-IN" sz="2500" dirty="0"/>
          </a:p>
        </p:txBody>
      </p:sp>
    </p:spTree>
    <p:extLst>
      <p:ext uri="{BB962C8B-B14F-4D97-AF65-F5344CB8AC3E}">
        <p14:creationId xmlns:p14="http://schemas.microsoft.com/office/powerpoint/2010/main" val="176574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TCP/IP Protocol Suite</a:t>
            </a:r>
          </a:p>
        </p:txBody>
      </p:sp>
      <p:sp>
        <p:nvSpPr>
          <p:cNvPr id="16" name="Slide Number Placeholder 2"/>
          <p:cNvSpPr>
            <a:spLocks noGrp="1"/>
          </p:cNvSpPr>
          <p:nvPr>
            <p:ph type="sldNum" sz="quarter" idx="11"/>
          </p:nvPr>
        </p:nvSpPr>
        <p:spPr/>
        <p:txBody>
          <a:bodyPr/>
          <a:lstStyle/>
          <a:p>
            <a:fld id="{62A09175-FD10-4254-835D-ACC2642A2FE9}" type="slidenum">
              <a:rPr lang="en-US"/>
              <a:pPr/>
              <a:t>10</a:t>
            </a:fld>
            <a:endParaRPr lang="en-US"/>
          </a:p>
        </p:txBody>
      </p:sp>
      <p:pic>
        <p:nvPicPr>
          <p:cNvPr id="59802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a:t>
            </a:r>
            <a:r>
              <a:rPr lang="en-US" altLang="en-US" i="1" dirty="0">
                <a:latin typeface="Times New Roman" pitchFamily="18" charset="0"/>
              </a:rPr>
              <a:t>2.3: physical addresses</a:t>
            </a:r>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0480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t>TCP/IP Protocol Suite</a:t>
            </a:r>
          </a:p>
        </p:txBody>
      </p:sp>
      <p:sp>
        <p:nvSpPr>
          <p:cNvPr id="8" name="Slide Number Placeholder 2"/>
          <p:cNvSpPr>
            <a:spLocks noGrp="1"/>
          </p:cNvSpPr>
          <p:nvPr>
            <p:ph type="sldNum" sz="quarter" idx="11"/>
          </p:nvPr>
        </p:nvSpPr>
        <p:spPr/>
        <p:txBody>
          <a:bodyPr/>
          <a:lstStyle/>
          <a:p>
            <a:fld id="{8FF04328-B63F-420F-B256-53DCFD4BDF1C}" type="slidenum">
              <a:rPr lang="en-US"/>
              <a:pPr/>
              <a:t>11</a:t>
            </a:fld>
            <a:endParaRPr lang="en-US"/>
          </a:p>
        </p:txBody>
      </p:sp>
      <p:sp>
        <p:nvSpPr>
          <p:cNvPr id="694274" name="Text Box 2"/>
          <p:cNvSpPr txBox="1">
            <a:spLocks noChangeArrowheads="1"/>
          </p:cNvSpPr>
          <p:nvPr/>
        </p:nvSpPr>
        <p:spPr bwMode="auto">
          <a:xfrm>
            <a:off x="76200" y="696913"/>
            <a:ext cx="8839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400">
                <a:latin typeface="Arial Unicode MS" pitchFamily="34" charset="-128"/>
              </a:rPr>
              <a:t>As we will see in Chapter 3, most local area networks use a 48-bit (6-byte) physical address written as 12 hexadecimal digits; every byte (2 hexadecimal digits) is separated by a colon, as shown below:</a:t>
            </a:r>
          </a:p>
        </p:txBody>
      </p:sp>
      <p:sp>
        <p:nvSpPr>
          <p:cNvPr id="694279" name="Text Box 7"/>
          <p:cNvSpPr txBox="1">
            <a:spLocks noChangeArrowheads="1"/>
          </p:cNvSpPr>
          <p:nvPr/>
        </p:nvSpPr>
        <p:spPr bwMode="auto">
          <a:xfrm>
            <a:off x="152400" y="2759075"/>
            <a:ext cx="8839200" cy="82232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solidFill>
                  <a:schemeClr val="hlink"/>
                </a:solidFill>
                <a:effectLst>
                  <a:outerShdw blurRad="38100" dist="38100" dir="2700000" algn="tl">
                    <a:srgbClr val="000000"/>
                  </a:outerShdw>
                </a:effectLst>
                <a:latin typeface="Arial Unicode MS" pitchFamily="34" charset="-128"/>
              </a:rPr>
              <a:t>07:01:02:01:2C:4B</a:t>
            </a:r>
          </a:p>
          <a:p>
            <a:pPr algn="ctr"/>
            <a:r>
              <a:rPr lang="en-US" sz="2400">
                <a:latin typeface="Arial Unicode MS" pitchFamily="34" charset="-128"/>
              </a:rPr>
              <a:t>A 6-byte (12 hexadecimal digits) physical address</a:t>
            </a:r>
          </a:p>
        </p:txBody>
      </p:sp>
    </p:spTree>
    <p:extLst>
      <p:ext uri="{BB962C8B-B14F-4D97-AF65-F5344CB8AC3E}">
        <p14:creationId xmlns:p14="http://schemas.microsoft.com/office/powerpoint/2010/main" val="33623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TCP/IP Protocol Suite</a:t>
            </a:r>
          </a:p>
        </p:txBody>
      </p:sp>
      <p:sp>
        <p:nvSpPr>
          <p:cNvPr id="7" name="Slide Number Placeholder 2"/>
          <p:cNvSpPr>
            <a:spLocks noGrp="1"/>
          </p:cNvSpPr>
          <p:nvPr>
            <p:ph type="sldNum" sz="quarter" idx="11"/>
          </p:nvPr>
        </p:nvSpPr>
        <p:spPr/>
        <p:txBody>
          <a:bodyPr/>
          <a:lstStyle/>
          <a:p>
            <a:fld id="{28D589DE-719E-47D3-BF64-421592A6015A}" type="slidenum">
              <a:rPr lang="en-US"/>
              <a:pPr/>
              <a:t>12</a:t>
            </a:fld>
            <a:endParaRPr lang="en-US"/>
          </a:p>
        </p:txBody>
      </p:sp>
      <p:sp>
        <p:nvSpPr>
          <p:cNvPr id="696322" name="Text Box 2"/>
          <p:cNvSpPr txBox="1">
            <a:spLocks noChangeArrowheads="1"/>
          </p:cNvSpPr>
          <p:nvPr/>
        </p:nvSpPr>
        <p:spPr bwMode="auto">
          <a:xfrm>
            <a:off x="76200" y="696913"/>
            <a:ext cx="88392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20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p:txBody>
      </p:sp>
    </p:spTree>
    <p:extLst>
      <p:ext uri="{BB962C8B-B14F-4D97-AF65-F5344CB8AC3E}">
        <p14:creationId xmlns:p14="http://schemas.microsoft.com/office/powerpoint/2010/main" val="1636827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0"/>
          </p:nvPr>
        </p:nvSpPr>
        <p:spPr/>
        <p:txBody>
          <a:bodyPr/>
          <a:lstStyle/>
          <a:p>
            <a:r>
              <a:rPr lang="en-US"/>
              <a:t>TCP/IP Protocol Suite</a:t>
            </a:r>
          </a:p>
        </p:txBody>
      </p:sp>
      <p:sp>
        <p:nvSpPr>
          <p:cNvPr id="15" name="Slide Number Placeholder 2"/>
          <p:cNvSpPr>
            <a:spLocks noGrp="1"/>
          </p:cNvSpPr>
          <p:nvPr>
            <p:ph type="sldNum" sz="quarter" idx="11"/>
          </p:nvPr>
        </p:nvSpPr>
        <p:spPr/>
        <p:txBody>
          <a:bodyPr/>
          <a:lstStyle/>
          <a:p>
            <a:fld id="{16BEA715-FE67-4139-A333-4D7239E36EAC}" type="slidenum">
              <a:rPr lang="en-US"/>
              <a:pPr/>
              <a:t>13</a:t>
            </a:fld>
            <a:endParaRPr lang="en-US"/>
          </a:p>
        </p:txBody>
      </p:sp>
      <p:pic>
        <p:nvPicPr>
          <p:cNvPr id="60007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a:t>
            </a:r>
            <a:r>
              <a:rPr lang="en-US" altLang="en-US" i="1" dirty="0">
                <a:latin typeface="Times New Roman" pitchFamily="18" charset="0"/>
              </a:rPr>
              <a:t>2.5: logical addresses</a:t>
            </a:r>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043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TCP/IP Protocol Suite</a:t>
            </a:r>
          </a:p>
        </p:txBody>
      </p:sp>
      <p:sp>
        <p:nvSpPr>
          <p:cNvPr id="16" name="Slide Number Placeholder 2"/>
          <p:cNvSpPr>
            <a:spLocks noGrp="1"/>
          </p:cNvSpPr>
          <p:nvPr>
            <p:ph type="sldNum" sz="quarter" idx="11"/>
          </p:nvPr>
        </p:nvSpPr>
        <p:spPr/>
        <p:txBody>
          <a:bodyPr/>
          <a:lstStyle/>
          <a:p>
            <a:fld id="{426E5A35-26D4-4296-A219-23D3D5E9E1A1}" type="slidenum">
              <a:rPr lang="en-US"/>
              <a:pPr/>
              <a:t>14</a:t>
            </a:fld>
            <a:endParaRPr lang="en-US"/>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spTree>
    <p:extLst>
      <p:ext uri="{BB962C8B-B14F-4D97-AF65-F5344CB8AC3E}">
        <p14:creationId xmlns:p14="http://schemas.microsoft.com/office/powerpoint/2010/main" val="2888946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28745"/>
                                        </p:tgtEl>
                                        <p:attrNameLst>
                                          <p:attrName>style.visibility</p:attrName>
                                        </p:attrNameLst>
                                      </p:cBhvr>
                                      <p:to>
                                        <p:strVal val="visible"/>
                                      </p:to>
                                    </p:set>
                                    <p:animEffect transition="in" filter="checkerboard(across)">
                                      <p:cBhvr>
                                        <p:cTn id="7" dur="500"/>
                                        <p:tgtEl>
                                          <p:spTgt spid="62874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28746"/>
                                        </p:tgtEl>
                                        <p:attrNameLst>
                                          <p:attrName>style.visibility</p:attrName>
                                        </p:attrNameLst>
                                      </p:cBhvr>
                                      <p:to>
                                        <p:strVal val="visible"/>
                                      </p:to>
                                    </p:set>
                                    <p:animEffect transition="in" filter="checkerboard(across)">
                                      <p:cBhvr>
                                        <p:cTn id="11" dur="500"/>
                                        <p:tgtEl>
                                          <p:spTgt spid="628746"/>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28747"/>
                                        </p:tgtEl>
                                        <p:attrNameLst>
                                          <p:attrName>style.visibility</p:attrName>
                                        </p:attrNameLst>
                                      </p:cBhvr>
                                      <p:to>
                                        <p:strVal val="visible"/>
                                      </p:to>
                                    </p:set>
                                    <p:animEffect transition="in" filter="checkerboard(across)">
                                      <p:cBhvr>
                                        <p:cTn id="15"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TCP/IP Protocol Suite</a:t>
            </a:r>
          </a:p>
        </p:txBody>
      </p:sp>
      <p:sp>
        <p:nvSpPr>
          <p:cNvPr id="7" name="Slide Number Placeholder 2"/>
          <p:cNvSpPr>
            <a:spLocks noGrp="1"/>
          </p:cNvSpPr>
          <p:nvPr>
            <p:ph type="sldNum" sz="quarter" idx="11"/>
          </p:nvPr>
        </p:nvSpPr>
        <p:spPr/>
        <p:txBody>
          <a:bodyPr/>
          <a:lstStyle/>
          <a:p>
            <a:fld id="{9105150B-D50C-4F0C-AF13-69739D242FE0}" type="slidenum">
              <a:rPr lang="en-US"/>
              <a:pPr/>
              <a:t>15</a:t>
            </a:fld>
            <a:endParaRPr lang="en-US"/>
          </a:p>
        </p:txBody>
      </p:sp>
      <p:sp>
        <p:nvSpPr>
          <p:cNvPr id="698370" name="Text Box 2"/>
          <p:cNvSpPr txBox="1">
            <a:spLocks noChangeArrowheads="1"/>
          </p:cNvSpPr>
          <p:nvPr/>
        </p:nvSpPr>
        <p:spPr bwMode="auto">
          <a:xfrm>
            <a:off x="76200" y="696913"/>
            <a:ext cx="8839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40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p:txBody>
      </p:sp>
    </p:spTree>
    <p:extLst>
      <p:ext uri="{BB962C8B-B14F-4D97-AF65-F5344CB8AC3E}">
        <p14:creationId xmlns:p14="http://schemas.microsoft.com/office/powerpoint/2010/main" val="1172192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0"/>
          </p:nvPr>
        </p:nvSpPr>
        <p:spPr/>
        <p:txBody>
          <a:bodyPr/>
          <a:lstStyle/>
          <a:p>
            <a:r>
              <a:rPr lang="en-US"/>
              <a:t>TCP/IP Protocol Suite</a:t>
            </a:r>
          </a:p>
        </p:txBody>
      </p:sp>
      <p:sp>
        <p:nvSpPr>
          <p:cNvPr id="17" name="Slide Number Placeholder 2"/>
          <p:cNvSpPr>
            <a:spLocks noGrp="1"/>
          </p:cNvSpPr>
          <p:nvPr>
            <p:ph type="sldNum" sz="quarter" idx="11"/>
          </p:nvPr>
        </p:nvSpPr>
        <p:spPr/>
        <p:txBody>
          <a:bodyPr/>
          <a:lstStyle/>
          <a:p>
            <a:fld id="{8F8920CC-6F7A-4A3B-9EBC-7C462B697712}" type="slidenum">
              <a:rPr lang="en-US"/>
              <a:pPr/>
              <a:t>16</a:t>
            </a:fld>
            <a:endParaRPr lang="en-US"/>
          </a:p>
        </p:txBody>
      </p:sp>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a:t>
            </a:r>
            <a:r>
              <a:rPr lang="en-US" altLang="en-US" i="1" dirty="0">
                <a:latin typeface="Times New Roman" pitchFamily="18" charset="0"/>
              </a:rPr>
              <a:t>2.6: port numbers</a:t>
            </a:r>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2977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TCP/IP Protocol Suite</a:t>
            </a:r>
          </a:p>
        </p:txBody>
      </p:sp>
      <p:sp>
        <p:nvSpPr>
          <p:cNvPr id="16" name="Slide Number Placeholder 2"/>
          <p:cNvSpPr>
            <a:spLocks noGrp="1"/>
          </p:cNvSpPr>
          <p:nvPr>
            <p:ph type="sldNum" sz="quarter" idx="11"/>
          </p:nvPr>
        </p:nvSpPr>
        <p:spPr/>
        <p:txBody>
          <a:bodyPr/>
          <a:lstStyle/>
          <a:p>
            <a:fld id="{A9BB7583-4D02-435A-8CF6-9EBF8BBC5182}" type="slidenum">
              <a:rPr lang="en-US"/>
              <a:pPr/>
              <a:t>17</a:t>
            </a:fld>
            <a:endParaRPr lang="en-US"/>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spTree>
    <p:extLst>
      <p:ext uri="{BB962C8B-B14F-4D97-AF65-F5344CB8AC3E}">
        <p14:creationId xmlns:p14="http://schemas.microsoft.com/office/powerpoint/2010/main" val="1228970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16809"/>
                                        </p:tgtEl>
                                        <p:attrNameLst>
                                          <p:attrName>style.visibility</p:attrName>
                                        </p:attrNameLst>
                                      </p:cBhvr>
                                      <p:to>
                                        <p:strVal val="visible"/>
                                      </p:to>
                                    </p:set>
                                    <p:animEffect transition="in" filter="checkerboard(across)">
                                      <p:cBhvr>
                                        <p:cTn id="7" dur="500"/>
                                        <p:tgtEl>
                                          <p:spTgt spid="716809"/>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16810"/>
                                        </p:tgtEl>
                                        <p:attrNameLst>
                                          <p:attrName>style.visibility</p:attrName>
                                        </p:attrNameLst>
                                      </p:cBhvr>
                                      <p:to>
                                        <p:strVal val="visible"/>
                                      </p:to>
                                    </p:set>
                                    <p:animEffect transition="in" filter="checkerboard(across)">
                                      <p:cBhvr>
                                        <p:cTn id="11" dur="500"/>
                                        <p:tgtEl>
                                          <p:spTgt spid="716810"/>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16811"/>
                                        </p:tgtEl>
                                        <p:attrNameLst>
                                          <p:attrName>style.visibility</p:attrName>
                                        </p:attrNameLst>
                                      </p:cBhvr>
                                      <p:to>
                                        <p:strVal val="visible"/>
                                      </p:to>
                                    </p:set>
                                    <p:animEffect transition="in" filter="checkerboard(across)">
                                      <p:cBhvr>
                                        <p:cTn id="15"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t>TCP/IP Protocol Suite</a:t>
            </a:r>
          </a:p>
        </p:txBody>
      </p:sp>
      <p:sp>
        <p:nvSpPr>
          <p:cNvPr id="8" name="Slide Number Placeholder 2"/>
          <p:cNvSpPr>
            <a:spLocks noGrp="1"/>
          </p:cNvSpPr>
          <p:nvPr>
            <p:ph type="sldNum" sz="quarter" idx="11"/>
          </p:nvPr>
        </p:nvSpPr>
        <p:spPr/>
        <p:txBody>
          <a:bodyPr/>
          <a:lstStyle/>
          <a:p>
            <a:fld id="{82BB12BA-292D-4171-A0BB-8DCC0FB97CB4}" type="slidenum">
              <a:rPr lang="en-US"/>
              <a:pPr/>
              <a:t>18</a:t>
            </a:fld>
            <a:endParaRPr lang="en-US"/>
          </a:p>
        </p:txBody>
      </p:sp>
      <p:sp>
        <p:nvSpPr>
          <p:cNvPr id="700418" name="Text Box 2"/>
          <p:cNvSpPr txBox="1">
            <a:spLocks noChangeArrowheads="1"/>
          </p:cNvSpPr>
          <p:nvPr/>
        </p:nvSpPr>
        <p:spPr bwMode="auto">
          <a:xfrm>
            <a:off x="76200" y="696913"/>
            <a:ext cx="8839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400">
                <a:latin typeface="Arial Unicode MS" pitchFamily="34" charset="-128"/>
              </a:rPr>
              <a:t>As we will see in future chapters, a port address is a 16-bit address represented by one decimal number as shown.</a:t>
            </a:r>
          </a:p>
        </p:txBody>
      </p:sp>
      <p:sp>
        <p:nvSpPr>
          <p:cNvPr id="700423" name="Text Box 7"/>
          <p:cNvSpPr txBox="1">
            <a:spLocks noChangeArrowheads="1"/>
          </p:cNvSpPr>
          <p:nvPr/>
        </p:nvSpPr>
        <p:spPr bwMode="auto">
          <a:xfrm>
            <a:off x="152400" y="2133600"/>
            <a:ext cx="8839200" cy="82232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solidFill>
                  <a:schemeClr val="hlink"/>
                </a:solidFill>
                <a:latin typeface="Arial Unicode MS" pitchFamily="34" charset="-128"/>
              </a:rPr>
              <a:t>753</a:t>
            </a:r>
          </a:p>
          <a:p>
            <a:pPr algn="ctr"/>
            <a:r>
              <a:rPr lang="en-US" sz="2400">
                <a:latin typeface="Arial Unicode MS" pitchFamily="34" charset="-128"/>
              </a:rPr>
              <a:t>A 16-bit port address represented as one single number</a:t>
            </a:r>
          </a:p>
        </p:txBody>
      </p:sp>
    </p:spTree>
    <p:extLst>
      <p:ext uri="{BB962C8B-B14F-4D97-AF65-F5344CB8AC3E}">
        <p14:creationId xmlns:p14="http://schemas.microsoft.com/office/powerpoint/2010/main" val="2327643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762000" y="2682875"/>
            <a:ext cx="73152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IN" sz="2300" dirty="0"/>
              <a:t>References</a:t>
            </a:r>
          </a:p>
          <a:p>
            <a:pPr eaLnBrk="1" hangingPunct="1"/>
            <a:r>
              <a:rPr lang="en-US" sz="2300" dirty="0" smtClean="0"/>
              <a:t>TCP / IP protocol Suite fourth edition Chapter 2 The OSI Model and the TCP / IP protocol Suite </a:t>
            </a:r>
            <a:r>
              <a:rPr lang="en-US" sz="2300" dirty="0" err="1" smtClean="0"/>
              <a:t>Behrouz</a:t>
            </a:r>
            <a:r>
              <a:rPr lang="en-US" sz="2300" dirty="0" smtClean="0"/>
              <a:t> A </a:t>
            </a:r>
            <a:r>
              <a:rPr lang="en-US" sz="2300" dirty="0" err="1" smtClean="0"/>
              <a:t>Farouzan</a:t>
            </a:r>
            <a:r>
              <a:rPr lang="en-US" sz="2300" dirty="0" smtClean="0"/>
              <a:t> </a:t>
            </a:r>
            <a:endParaRPr lang="en-IN" sz="2300" dirty="0"/>
          </a:p>
        </p:txBody>
      </p:sp>
    </p:spTree>
    <p:extLst>
      <p:ext uri="{BB962C8B-B14F-4D97-AF65-F5344CB8AC3E}">
        <p14:creationId xmlns:p14="http://schemas.microsoft.com/office/powerpoint/2010/main" val="281431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Protocol Layers</a:t>
            </a:r>
            <a:endParaRPr lang="en-IN" dirty="0"/>
          </a:p>
        </p:txBody>
      </p:sp>
      <p:sp>
        <p:nvSpPr>
          <p:cNvPr id="3" name="Content Placeholder 2"/>
          <p:cNvSpPr>
            <a:spLocks noGrp="1"/>
          </p:cNvSpPr>
          <p:nvPr>
            <p:ph idx="1"/>
          </p:nvPr>
        </p:nvSpPr>
        <p:spPr/>
        <p:txBody>
          <a:bodyPr>
            <a:normAutofit/>
          </a:bodyPr>
          <a:lstStyle/>
          <a:p>
            <a:pPr algn="just"/>
            <a:r>
              <a:rPr lang="en-US" sz="2300" dirty="0" smtClean="0">
                <a:latin typeface="Arial Unicode MS" pitchFamily="34" charset="-128"/>
              </a:rPr>
              <a:t>protocol is required when two entities need to communicate. When communication is not simple, we may divide the complex task of communication into several layers. In this case, we may need several protocols, one for each layer. </a:t>
            </a:r>
          </a:p>
          <a:p>
            <a:pPr algn="just"/>
            <a:r>
              <a:rPr lang="en-US" sz="2300" dirty="0" smtClean="0">
                <a:latin typeface="Arial Unicode MS" pitchFamily="34" charset="-128"/>
              </a:rPr>
              <a:t>Established in 1947, the </a:t>
            </a:r>
            <a:r>
              <a:rPr lang="en-US" sz="2300" i="1" dirty="0" smtClean="0">
                <a:solidFill>
                  <a:schemeClr val="hlink"/>
                </a:solidFill>
                <a:latin typeface="Arial Unicode MS" pitchFamily="34" charset="-128"/>
              </a:rPr>
              <a:t>International Standards Organization (ISO)</a:t>
            </a:r>
            <a:r>
              <a:rPr lang="en-US" sz="2300" dirty="0" smtClean="0">
                <a:latin typeface="Arial Unicode MS" pitchFamily="34" charset="-128"/>
              </a:rPr>
              <a:t> is a multinational body dedicated to worldwide agreement on international standards. Almost three-fourths of countries in the world are represented in the ISO. An ISO standard that covers all aspects of network communications is the </a:t>
            </a:r>
            <a:r>
              <a:rPr lang="en-US" sz="2300" b="0" i="1" dirty="0" smtClean="0">
                <a:solidFill>
                  <a:schemeClr val="hlink"/>
                </a:solidFill>
                <a:latin typeface="Arial Unicode MS" pitchFamily="34" charset="-128"/>
              </a:rPr>
              <a:t>Open Systems Interconnection (OSI)</a:t>
            </a:r>
            <a:r>
              <a:rPr lang="en-US" sz="2300" dirty="0" smtClean="0">
                <a:latin typeface="Arial Unicode MS" pitchFamily="34" charset="-128"/>
              </a:rPr>
              <a:t> model. It was first introduced in the late 1970s.</a:t>
            </a:r>
          </a:p>
          <a:p>
            <a:pPr algn="just"/>
            <a:endParaRPr lang="en-US" sz="2300" dirty="0" smtClean="0">
              <a:latin typeface="Arial Unicode MS" pitchFamily="34" charset="-128"/>
            </a:endParaRPr>
          </a:p>
          <a:p>
            <a:pPr algn="just"/>
            <a:endParaRPr lang="en-IN" sz="2300" dirty="0"/>
          </a:p>
        </p:txBody>
      </p:sp>
    </p:spTree>
    <p:extLst>
      <p:ext uri="{BB962C8B-B14F-4D97-AF65-F5344CB8AC3E}">
        <p14:creationId xmlns:p14="http://schemas.microsoft.com/office/powerpoint/2010/main" val="3040127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0341CE-1A88-4F4B-965E-EEAA133A2B77}" type="slidenum">
              <a:rPr lang="en-US"/>
              <a:pPr eaLnBrk="1" hangingPunct="1"/>
              <a:t>20</a:t>
            </a:fld>
            <a:endParaRPr lang="en-US"/>
          </a:p>
        </p:txBody>
      </p:sp>
      <p:sp>
        <p:nvSpPr>
          <p:cNvPr id="6" name="Rectangle 5"/>
          <p:cNvSpPr/>
          <p:nvPr/>
        </p:nvSpPr>
        <p:spPr>
          <a:xfrm>
            <a:off x="1630202" y="2967335"/>
            <a:ext cx="5883597" cy="1246495"/>
          </a:xfrm>
          <a:prstGeom prst="rect">
            <a:avLst/>
          </a:prstGeom>
        </p:spPr>
        <p:style>
          <a:lnRef idx="2">
            <a:schemeClr val="accent6"/>
          </a:lnRef>
          <a:fillRef idx="1">
            <a:schemeClr val="lt1"/>
          </a:fillRef>
          <a:effectRef idx="0">
            <a:schemeClr val="accent6"/>
          </a:effectRef>
          <a:fontRef idx="minor">
            <a:schemeClr val="dk1"/>
          </a:fontRef>
        </p:style>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7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7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65021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096963"/>
            <a:ext cx="7920037" cy="492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685800" y="-243408"/>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folHlink"/>
                </a:solidFill>
                <a:latin typeface="Times" pitchFamily="18" charset="0"/>
              </a:rPr>
              <a:t>The OSI Model</a:t>
            </a:r>
            <a:endParaRPr lang="en-IN" dirty="0"/>
          </a:p>
        </p:txBody>
      </p:sp>
    </p:spTree>
    <p:extLst>
      <p:ext uri="{BB962C8B-B14F-4D97-AF65-F5344CB8AC3E}">
        <p14:creationId xmlns:p14="http://schemas.microsoft.com/office/powerpoint/2010/main" val="100501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563" y="1530350"/>
            <a:ext cx="705643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8" y="2489200"/>
            <a:ext cx="8520112"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685800" y="-243408"/>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folHlink"/>
                </a:solidFill>
                <a:latin typeface="Times" pitchFamily="18" charset="0"/>
              </a:rPr>
              <a:t>The OSI Layers</a:t>
            </a:r>
            <a:endParaRPr lang="en-IN" dirty="0"/>
          </a:p>
        </p:txBody>
      </p:sp>
    </p:spTree>
    <p:extLst>
      <p:ext uri="{BB962C8B-B14F-4D97-AF65-F5344CB8AC3E}">
        <p14:creationId xmlns:p14="http://schemas.microsoft.com/office/powerpoint/2010/main" val="226091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p:nvPr>
        </p:nvSpPr>
        <p:spPr bwMode="auto">
          <a:xfrm>
            <a:off x="457200" y="461417"/>
            <a:ext cx="8229600" cy="769441"/>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An </a:t>
            </a:r>
            <a:r>
              <a:rPr lang="en-US" altLang="en-US" i="1" dirty="0">
                <a:latin typeface="Times New Roman" pitchFamily="18" charset="0"/>
              </a:rPr>
              <a:t>exchange using the OSI model</a:t>
            </a:r>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1524000"/>
            <a:ext cx="565785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09800"/>
            <a:ext cx="3684588"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7013" y="2209800"/>
            <a:ext cx="3684587"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5413" y="4908550"/>
            <a:ext cx="5538787"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64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2"/>
          <p:cNvSpPr txBox="1">
            <a:spLocks noGrp="1" noChangeArrowheads="1"/>
          </p:cNvSpPr>
          <p:nvPr>
            <p:ph type="title"/>
          </p:nvPr>
        </p:nvSpPr>
        <p:spPr bwMode="auto">
          <a:xfrm>
            <a:off x="323528" y="44624"/>
            <a:ext cx="8363272" cy="769441"/>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i="1" dirty="0" smtClean="0">
                <a:latin typeface="Times New Roman" pitchFamily="18" charset="0"/>
              </a:rPr>
              <a:t>Function of each layer in OSI model</a:t>
            </a:r>
            <a:endParaRPr lang="en-US" altLang="en-US" i="1" dirty="0">
              <a:latin typeface="Times New Roman" pitchFamily="18" charset="0"/>
            </a:endParaRPr>
          </a:p>
        </p:txBody>
      </p:sp>
    </p:spTree>
    <p:extLst>
      <p:ext uri="{BB962C8B-B14F-4D97-AF65-F5344CB8AC3E}">
        <p14:creationId xmlns:p14="http://schemas.microsoft.com/office/powerpoint/2010/main" val="130860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TCP / IP Protocol Suite</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Arial Unicode MS" pitchFamily="34" charset="-128"/>
              </a:rPr>
              <a:t>The TCP/IP protocol suite was developed prior to the OSI model. Therefore, the layers in the TCP/IP protocol suite do not match exactly with those in the OSI model. The original TCP/IP protocol suite was defined as four software layers built upon the hardware. Today, however, TCP/IP is thought of as a five-layer model with the layers named similarly to the ones in the OSI model. Figure 2.7 shows both configurations.</a:t>
            </a:r>
          </a:p>
          <a:p>
            <a:pPr algn="just"/>
            <a:endParaRPr lang="en-IN" dirty="0"/>
          </a:p>
        </p:txBody>
      </p:sp>
    </p:spTree>
    <p:extLst>
      <p:ext uri="{BB962C8B-B14F-4D97-AF65-F5344CB8AC3E}">
        <p14:creationId xmlns:p14="http://schemas.microsoft.com/office/powerpoint/2010/main" val="2797827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09750"/>
            <a:ext cx="2897188"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188" y="1828800"/>
            <a:ext cx="3757612" cy="3757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981200"/>
            <a:ext cx="1425575" cy="294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990600" y="686024"/>
            <a:ext cx="5715000" cy="446276"/>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i="1" dirty="0" smtClean="0">
                <a:latin typeface="Times New Roman" pitchFamily="18" charset="0"/>
              </a:rPr>
              <a:t>Layers </a:t>
            </a:r>
            <a:r>
              <a:rPr lang="en-US" altLang="en-US" sz="2300" i="1" dirty="0">
                <a:latin typeface="Times New Roman" pitchFamily="18" charset="0"/>
              </a:rPr>
              <a:t>in the TCP/IP Protocol Suite</a:t>
            </a:r>
          </a:p>
        </p:txBody>
      </p:sp>
    </p:spTree>
    <p:extLst>
      <p:ext uri="{BB962C8B-B14F-4D97-AF65-F5344CB8AC3E}">
        <p14:creationId xmlns:p14="http://schemas.microsoft.com/office/powerpoint/2010/main" val="248949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185896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1143000"/>
            <a:ext cx="5491162"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
          <p:cNvSpPr txBox="1">
            <a:spLocks noChangeArrowheads="1"/>
          </p:cNvSpPr>
          <p:nvPr/>
        </p:nvSpPr>
        <p:spPr bwMode="auto">
          <a:xfrm>
            <a:off x="990600" y="404664"/>
            <a:ext cx="5715000" cy="446276"/>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300" i="1" dirty="0" smtClean="0">
                <a:latin typeface="Times New Roman" pitchFamily="18" charset="0"/>
              </a:rPr>
              <a:t>TCP /IP and OSI Model</a:t>
            </a:r>
            <a:endParaRPr lang="en-US" altLang="en-US" sz="2300" i="1" dirty="0">
              <a:latin typeface="Times New Roman" pitchFamily="18" charset="0"/>
            </a:endParaRPr>
          </a:p>
        </p:txBody>
      </p:sp>
    </p:spTree>
    <p:extLst>
      <p:ext uri="{BB962C8B-B14F-4D97-AF65-F5344CB8AC3E}">
        <p14:creationId xmlns:p14="http://schemas.microsoft.com/office/powerpoint/2010/main" val="336489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748</Words>
  <Application>Microsoft Office PowerPoint</Application>
  <PresentationFormat>On-screen Show (4:3)</PresentationFormat>
  <Paragraphs>60</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OSI Model and the TCP/IP Protocol Suite </vt:lpstr>
      <vt:lpstr>Protocol Layers</vt:lpstr>
      <vt:lpstr>PowerPoint Presentation</vt:lpstr>
      <vt:lpstr>PowerPoint Presentation</vt:lpstr>
      <vt:lpstr>An exchange using the OSI model</vt:lpstr>
      <vt:lpstr>Function of each layer in OSI model</vt:lpstr>
      <vt:lpstr>TCP / IP Protocol Suite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OSI Model and the TCP/IP Protocol Suite</dc:title>
  <dc:creator>prakash</dc:creator>
  <cp:lastModifiedBy>prakash</cp:lastModifiedBy>
  <cp:revision>4</cp:revision>
  <dcterms:created xsi:type="dcterms:W3CDTF">2019-03-20T09:38:31Z</dcterms:created>
  <dcterms:modified xsi:type="dcterms:W3CDTF">2019-03-20T10:12:52Z</dcterms:modified>
</cp:coreProperties>
</file>